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73" r:id="rId11"/>
    <p:sldId id="26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5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6"/>
    <p:restoredTop sz="84980"/>
  </p:normalViewPr>
  <p:slideViewPr>
    <p:cSldViewPr snapToGrid="0" snapToObjects="1">
      <p:cViewPr varScale="1">
        <p:scale>
          <a:sx n="151" d="100"/>
          <a:sy n="151" d="100"/>
        </p:scale>
        <p:origin x="936" y="20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time and name.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either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command, which may be parametrized into multiples.</a:t>
            </a:r>
          </a:p>
          <a:p>
            <a:r>
              <a:rPr lang="en-US" dirty="0"/>
              <a:t>The tag records the status, and the check handles the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 with molecule number parametrized by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time cost.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one amorphous cell by spatial grids, random translation, or conformer search.</a:t>
            </a:r>
          </a:p>
          <a:p>
            <a:r>
              <a:rPr lang="en-US" dirty="0"/>
              <a:t>Water model, density reduction, initiator relocation, and simulation without relaxation are also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the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data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job, compilation state, with/without datafile, single frame, and single atom are covered as well.</a:t>
            </a:r>
          </a:p>
          <a:p>
            <a:r>
              <a:rPr lang="en-US" dirty="0"/>
              <a:t>Reciprocal space plots real and reciprocal lattice of graphene.</a:t>
            </a:r>
          </a:p>
          <a:p>
            <a:r>
              <a:rPr lang="en-US" dirty="0"/>
              <a:t>Dispersion retrieves the crystal structure from database, and calculates phonon dispersion.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t</a:t>
            </a:r>
            <a:r>
              <a:rPr lang="en-US" dirty="0"/>
              <a:t>hree decentralized workflows are provided: structure builder, molecular dynamics, and post-analysis.</a:t>
            </a:r>
          </a:p>
          <a:p>
            <a:r>
              <a:rPr lang="en-US" dirty="0"/>
              <a:t>Test 50 builds argon gas from different random seeds, runs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analyzes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46 builds butane conformers, calculates the single point energy, and plots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48 builds crystal supercell, scales the lattice constant, and plot the energy vs scale factor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grams per cubic centimeter</a:t>
            </a:r>
            <a:r>
              <a:rPr lang="en-US" dirty="0"/>
              <a:t>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consists of 100-carbon atoms.</a:t>
            </a:r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One frame of 100 hexane molecules is recorded every picosecond.</a:t>
            </a:r>
          </a:p>
          <a:p>
            <a:r>
              <a:rPr lang="en-US" dirty="0"/>
              <a:t>It takes only 2s and 200 MB memory to compute the density of 25 K frames.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40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200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r>
              <a:rPr lang="en-US" dirty="0"/>
              <a:t>All the data and figures are automatically generated by tests, with the total time duration listed here.</a:t>
            </a:r>
          </a:p>
          <a:p>
            <a:r>
              <a:rPr lang="en-US" dirty="0"/>
              <a:t>11 performance tests take 45 hours when running in serial due to the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 1 or 2 mins when running in parallel.</a:t>
            </a:r>
          </a:p>
          <a:p>
            <a:r>
              <a:rPr lang="en-US" dirty="0"/>
              <a:t>Scientific tests take us 10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 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 Written permission is requested when endorsing derived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 tests start from the simplest and most basic scenarios: density prediction.</a:t>
            </a:r>
          </a:p>
          <a:p>
            <a:r>
              <a:rPr lang="en-US" dirty="0"/>
              <a:t>Methane atoms are packed at a density of 0.5 using different random seeds.</a:t>
            </a:r>
          </a:p>
          <a:p>
            <a:r>
              <a:rPr lang="en-US" sz="1200" dirty="0"/>
              <a:t>Berendsen NPT ensemble relaxes the system to reach the equilibrium.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 MTK NPT ensemble.</a:t>
            </a:r>
          </a:p>
          <a:p>
            <a:r>
              <a:rPr lang="en-US" dirty="0"/>
              <a:t>Hexane and water predictions align with experimental measurements.</a:t>
            </a:r>
          </a:p>
          <a:p>
            <a:r>
              <a:rPr lang="en-US" dirty="0"/>
              <a:t>Though the SPC model underestimates the water density compared to the experiments,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prediction perfectly matches simulation reference.</a:t>
            </a:r>
          </a:p>
          <a:p>
            <a:r>
              <a:rPr lang="en-US" dirty="0"/>
              <a:t>We used a robust relaxation protocol by changing the volume gradually.</a:t>
            </a:r>
          </a:p>
          <a:p>
            <a:r>
              <a:rPr lang="en-US" dirty="0"/>
              <a:t>The mean squared displacement shows linear behavior, and the diffusion coefficient matches the simulation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SPC model, SPCE predicts a higher density and lower diffusion coefficient.</a:t>
            </a:r>
          </a:p>
          <a:p>
            <a:r>
              <a:rPr lang="en-US" dirty="0"/>
              <a:t>These predictions are supported by simulation reference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en-US" dirty="0"/>
              <a:t>the experimental measurements closely.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widely used water model is TIP3P.</a:t>
            </a:r>
          </a:p>
          <a:p>
            <a:r>
              <a:rPr lang="en-US" dirty="0"/>
              <a:t>We reproduced the density and radial distribution function in literature.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 model is simple and robust.</a:t>
            </a:r>
          </a:p>
          <a:p>
            <a:r>
              <a:rPr lang="en-US" dirty="0"/>
              <a:t>The density prediction is accurate and radial distribution function is also reproduced.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shows non-linear ballistic region below 1 nanosecond and large standard deviation above  4 ns.</a:t>
            </a:r>
          </a:p>
          <a:p>
            <a:r>
              <a:rPr lang="en-US" dirty="0"/>
              <a:t>Diffusion coefficient is obtained by fitting the middle linear region, and our results match the experimental report nicely.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amorphous initial structures crystalized to form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periodicity</a:t>
            </a:r>
            <a:r>
              <a:rPr lang="en-US" dirty="0"/>
              <a:t> at low temperature spontaneously.</a:t>
            </a:r>
          </a:p>
          <a:p>
            <a:r>
              <a:rPr lang="en-US" dirty="0"/>
              <a:t>The crystal density can be predicted even if the initial states are quite far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63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unit cell is scaled with different factors and then replicated to create the supercell.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point energy is calculated using Stillinger-Weber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is found to take more energy than expansion.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run NVT ensemble to compute the pressure at 300K, and the bulk modulus is calculated as pressure over volume.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modulus prediction is pretty accuracy compared to experimental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One shell script installs packages like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2 more minutes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build butane conformers and plot torsion energy hypersurface.</a:t>
            </a:r>
          </a:p>
          <a:p>
            <a:r>
              <a:rPr lang="en-US" dirty="0"/>
              <a:t>Though OPLS-UA model reproduces the general landscape, the internal torsion energy is overestimated.</a:t>
            </a:r>
          </a:p>
          <a:p>
            <a:r>
              <a:rPr lang="en-US" dirty="0"/>
              <a:t>Unlike the decentralized automation, phonon dispersion calculation centers around crystal.</a:t>
            </a:r>
          </a:p>
          <a:p>
            <a:r>
              <a:rPr lang="en-US" dirty="0"/>
              <a:t>We build a supercell from unit cell so that forces due to atomic displacement can be calculated.</a:t>
            </a:r>
          </a:p>
          <a:p>
            <a:r>
              <a:rPr lang="en-US" dirty="0"/>
              <a:t>The input coordinates are further optimized so that the atoms vibrate around equilibrium.</a:t>
            </a:r>
          </a:p>
          <a:p>
            <a:r>
              <a:rPr lang="en-US" dirty="0"/>
              <a:t>P</a:t>
            </a:r>
            <a:r>
              <a:rPr lang="en-US" sz="1200" dirty="0"/>
              <a:t>honon </a:t>
            </a:r>
            <a:r>
              <a:rPr lang="en-US" dirty="0"/>
              <a:t>frequencies are calculated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reciprocal points.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Symmetry reduces the displacement number and simplifies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reproduce the Silicon phonon dispersion in literature.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and fast installation: 9 mini on a branch new machine by 2 clicks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Development Environment: standard POSIX syntax, consistent debug experience, smart resource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Well-Designed Architecture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225 classes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31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standalone 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the standard POSIX shell scripts and </a:t>
            </a:r>
            <a:r>
              <a:rPr lang="en-US" dirty="0" err="1"/>
              <a:t>PyPI</a:t>
            </a:r>
            <a:r>
              <a:rPr lang="en-US" dirty="0"/>
              <a:t> installation, external codebases are also included as submodules in addition to our </a:t>
            </a:r>
            <a:r>
              <a:rPr lang="en-US" dirty="0" err="1"/>
              <a:t>nemd</a:t>
            </a:r>
            <a:r>
              <a:rPr lang="en-US" dirty="0"/>
              <a:t> module.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dirty="0" err="1"/>
              <a:t>Premake</a:t>
            </a:r>
            <a:r>
              <a:rPr lang="en-US" dirty="0"/>
              <a:t> sets the environmental variables.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The first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includes system</a:t>
            </a:r>
            <a:r>
              <a:rPr lang="en-US" dirty="0"/>
              <a:t>, constant, job, and log.</a:t>
            </a:r>
          </a:p>
          <a:p>
            <a:r>
              <a:rPr lang="en-US" dirty="0"/>
              <a:t>The application focused layer holds force flied, structure, conformer, polymer, MD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Command-line scripts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ignore the overwhelming details, we will talk about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together with table, logger, and plotter.</a:t>
            </a:r>
          </a:p>
          <a:p>
            <a:r>
              <a:rPr lang="en-US" dirty="0"/>
              <a:t>In addition, the dependence tree helps us to avoid cyclic importing.</a:t>
            </a:r>
          </a:p>
          <a:p>
            <a:r>
              <a:rPr lang="en-US" dirty="0"/>
              <a:t>For example, atomic data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Scripts are searchable by adding directories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ensure bug free by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parameterizing functions and methods.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tests guarantee expected behavior when scripts combine pieces.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/>
              <a:t>It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 and creates html report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100 % coverage for module, driver, and workflow excluding __main__, compiled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platform-incompatible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66524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10372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6950928" y="106445"/>
            <a:ext cx="5127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dtrx.de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/od/diff/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610601" y="3901041"/>
            <a:ext cx="2656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2.317e-05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997.13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g/cm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38836D6-3F0E-F448-603E-E93BC146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74545"/>
            <a:ext cx="5486400" cy="411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2319" b="3637"/>
          <a:stretch>
            <a:fillRect/>
          </a:stretch>
        </p:blipFill>
        <p:spPr>
          <a:xfrm>
            <a:off x="2260558" y="1775335"/>
            <a:ext cx="2756612" cy="16205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36257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9077632" y="2883464"/>
            <a:ext cx="2490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blipFill>
                <a:blip r:embed="rId8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A14B61F-BC73-95A3-8EFD-66BF8E1D2026}"/>
              </a:ext>
            </a:extLst>
          </p:cNvPr>
          <p:cNvSpPr/>
          <p:nvPr/>
        </p:nvSpPr>
        <p:spPr>
          <a:xfrm rot="2660665">
            <a:off x="8443452" y="2957052"/>
            <a:ext cx="294968" cy="272845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91F69C8-A15C-73DC-DE25-2CAED4CC8AA9}"/>
              </a:ext>
            </a:extLst>
          </p:cNvPr>
          <p:cNvSpPr/>
          <p:nvPr/>
        </p:nvSpPr>
        <p:spPr>
          <a:xfrm rot="1992449">
            <a:off x="9641346" y="3879722"/>
            <a:ext cx="294968" cy="272845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3963" t="3245" b="28014"/>
          <a:stretch>
            <a:fillRect/>
          </a:stretch>
        </p:blipFill>
        <p:spPr>
          <a:xfrm>
            <a:off x="1972853" y="1824291"/>
            <a:ext cx="2988095" cy="1376727"/>
          </a:xfrm>
          <a:prstGeom prst="rect">
            <a:avLst/>
          </a:prstGeom>
        </p:spPr>
      </p:pic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288814" y="1766167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69C28-EB3C-E051-BAF8-95398E8DFABB}"/>
              </a:ext>
            </a:extLst>
          </p:cNvPr>
          <p:cNvCxnSpPr/>
          <p:nvPr/>
        </p:nvCxnSpPr>
        <p:spPr>
          <a:xfrm flipV="1">
            <a:off x="3521850" y="2072989"/>
            <a:ext cx="0" cy="7489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7C36C-7CD0-B991-8D2D-A7C75AB93963}"/>
              </a:ext>
            </a:extLst>
          </p:cNvPr>
          <p:cNvSpPr txBox="1"/>
          <p:nvPr/>
        </p:nvSpPr>
        <p:spPr>
          <a:xfrm>
            <a:off x="2325295" y="338876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6B5"/>
                </a:solidFill>
              </a:rPr>
              <a:t>11 vs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>
                <a:solidFill>
                  <a:srgbClr val="00B6B5"/>
                </a:solidFill>
              </a:rPr>
              <a:t> kcal/mol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06BD1-6AD4-9939-2A66-3F713F54CCB6}"/>
              </a:ext>
            </a:extLst>
          </p:cNvPr>
          <p:cNvCxnSpPr>
            <a:cxnSpLocks/>
          </p:cNvCxnSpPr>
          <p:nvPr/>
        </p:nvCxnSpPr>
        <p:spPr>
          <a:xfrm flipV="1">
            <a:off x="1432792" y="2133780"/>
            <a:ext cx="0" cy="2907946"/>
          </a:xfrm>
          <a:prstGeom prst="straightConnector1">
            <a:avLst/>
          </a:prstGeom>
          <a:ln w="19050" cap="flat" cmpd="sng" algn="ctr">
            <a:solidFill>
              <a:srgbClr val="00B6B5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459410"/>
            <a:ext cx="11049000" cy="5395565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r>
              <a:rPr lang="en-US" sz="1400" dirty="0"/>
              <a:t>Coarse-grained (e.g. MARTINI)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grow with temperature, fast back move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Accumulated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Force from DFT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by two clicks</a:t>
            </a:r>
          </a:p>
          <a:p>
            <a:r>
              <a:rPr lang="en-US" sz="2200" dirty="0"/>
              <a:t>Predictable Development Environment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225 classes, 27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1919 in 50s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6570617" y="5661878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56614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376466" y="3361492"/>
            <a:ext cx="1439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1902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1745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4.18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0.0136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67848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6142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15415</TotalTime>
  <Words>7307</Words>
  <Application>Microsoft Macintosh PowerPoint</Application>
  <PresentationFormat>Widescreen</PresentationFormat>
  <Paragraphs>1215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Roadmap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835</cp:revision>
  <dcterms:created xsi:type="dcterms:W3CDTF">2024-07-22T15:38:28Z</dcterms:created>
  <dcterms:modified xsi:type="dcterms:W3CDTF">2025-09-25T23:46:57Z</dcterms:modified>
</cp:coreProperties>
</file>